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FE2C4-CE5C-4A53-A1C5-211F5B46DF2C}" type="datetimeFigureOut">
              <a:t>6/7/22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8498-C0C7-47C1-8A34-708F875F6D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80EBA-E42F-8F49-A06A-B53FEBB974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38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ED11-4AF1-2744-8755-655F508E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2933"/>
            <a:ext cx="10515600" cy="132556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rgbClr val="000001"/>
                </a:solidFill>
                <a:latin typeface="Avenir Next Medium" panose="020B0503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257086-D1C4-8846-97E8-77F05FCCBD09}"/>
              </a:ext>
            </a:extLst>
          </p:cNvPr>
          <p:cNvSpPr txBox="1"/>
          <p:nvPr userDrawn="1"/>
        </p:nvSpPr>
        <p:spPr>
          <a:xfrm>
            <a:off x="0" y="6570988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>
                <a:ln>
                  <a:noFill/>
                </a:ln>
                <a:solidFill>
                  <a:schemeClr val="tx1"/>
                </a:solidFill>
                <a:latin typeface="Avenir Next" panose="020B0503020202020204" pitchFamily="34" charset="0"/>
              </a:rPr>
              <a:t>PRIVATE &amp; CONFIDENTIAL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12CBC7F-C4DB-EC4C-965E-ABAF2B8B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8505"/>
            <a:ext cx="10515600" cy="389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600">
                <a:latin typeface="Avenir Next" panose="020B0503020202020204" pitchFamily="34" charset="0"/>
              </a:defRPr>
            </a:lvl1pPr>
            <a:lvl2pPr>
              <a:defRPr sz="1600">
                <a:latin typeface="Avenir Next" panose="020B0503020202020204" pitchFamily="34" charset="0"/>
              </a:defRPr>
            </a:lvl2pPr>
            <a:lvl3pPr>
              <a:defRPr sz="1600">
                <a:latin typeface="Avenir Next" panose="020B0503020202020204" pitchFamily="34" charset="0"/>
              </a:defRPr>
            </a:lvl3pPr>
            <a:lvl4pPr>
              <a:defRPr sz="1600">
                <a:latin typeface="Avenir Next" panose="020B0503020202020204" pitchFamily="34" charset="0"/>
              </a:defRPr>
            </a:lvl4pPr>
            <a:lvl5pPr>
              <a:defRPr sz="160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86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1865351" y="2069098"/>
            <a:ext cx="1726821" cy="1333500"/>
          </a:xfrm>
        </p:spPr>
        <p:txBody>
          <a:bodyPr>
            <a:normAutofit/>
          </a:bodyPr>
          <a:lstStyle>
            <a:lvl1pPr>
              <a:defRPr sz="1867"/>
            </a:lvl1pPr>
          </a:lstStyle>
          <a:p>
            <a:r>
              <a:rPr lang="en-US"/>
              <a:t>Icon</a:t>
            </a: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922868" y="3642784"/>
            <a:ext cx="3763433" cy="2171979"/>
          </a:xfrm>
        </p:spPr>
        <p:txBody>
          <a:bodyPr>
            <a:normAutofit/>
          </a:bodyPr>
          <a:lstStyle>
            <a:lvl1pPr marL="0" indent="0">
              <a:buNone/>
              <a:defRPr sz="1867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1" name="Picture 10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38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609600" y="1600201"/>
            <a:ext cx="5359400" cy="4525433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0" name="Picture 9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84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258CDF-302B-164E-A91B-1141A2F28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54272"/>
              </p:ext>
            </p:extLst>
          </p:nvPr>
        </p:nvGraphicFramePr>
        <p:xfrm>
          <a:off x="649767" y="2028546"/>
          <a:ext cx="10892466" cy="41423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2503">
                  <a:extLst>
                    <a:ext uri="{9D8B030D-6E8A-4147-A177-3AD203B41FA5}">
                      <a16:colId xmlns:a16="http://schemas.microsoft.com/office/drawing/2014/main" val="12865752"/>
                    </a:ext>
                  </a:extLst>
                </a:gridCol>
                <a:gridCol w="2169042">
                  <a:extLst>
                    <a:ext uri="{9D8B030D-6E8A-4147-A177-3AD203B41FA5}">
                      <a16:colId xmlns:a16="http://schemas.microsoft.com/office/drawing/2014/main" val="1244748133"/>
                    </a:ext>
                  </a:extLst>
                </a:gridCol>
                <a:gridCol w="1124688">
                  <a:extLst>
                    <a:ext uri="{9D8B030D-6E8A-4147-A177-3AD203B41FA5}">
                      <a16:colId xmlns:a16="http://schemas.microsoft.com/office/drawing/2014/main" val="4036506504"/>
                    </a:ext>
                  </a:extLst>
                </a:gridCol>
                <a:gridCol w="1086884">
                  <a:extLst>
                    <a:ext uri="{9D8B030D-6E8A-4147-A177-3AD203B41FA5}">
                      <a16:colId xmlns:a16="http://schemas.microsoft.com/office/drawing/2014/main" val="556703647"/>
                    </a:ext>
                  </a:extLst>
                </a:gridCol>
                <a:gridCol w="2190307">
                  <a:extLst>
                    <a:ext uri="{9D8B030D-6E8A-4147-A177-3AD203B41FA5}">
                      <a16:colId xmlns:a16="http://schemas.microsoft.com/office/drawing/2014/main" val="1257506261"/>
                    </a:ext>
                  </a:extLst>
                </a:gridCol>
                <a:gridCol w="2169042">
                  <a:extLst>
                    <a:ext uri="{9D8B030D-6E8A-4147-A177-3AD203B41FA5}">
                      <a16:colId xmlns:a16="http://schemas.microsoft.com/office/drawing/2014/main" val="1476344807"/>
                    </a:ext>
                  </a:extLst>
                </a:gridCol>
              </a:tblGrid>
              <a:tr h="1380797">
                <a:tc row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229077"/>
                  </a:ext>
                </a:extLst>
              </a:tr>
              <a:tr h="138079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467032"/>
                  </a:ext>
                </a:extLst>
              </a:tr>
              <a:tr h="1380797">
                <a:tc gridSpan="3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2244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89BAE8F-35C6-EA40-AB26-A49842A83FAA}"/>
              </a:ext>
            </a:extLst>
          </p:cNvPr>
          <p:cNvSpPr txBox="1"/>
          <p:nvPr/>
        </p:nvSpPr>
        <p:spPr>
          <a:xfrm>
            <a:off x="734827" y="2028546"/>
            <a:ext cx="1939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venir Next" panose="020B0503020202020204" pitchFamily="34" charset="0"/>
              </a:rPr>
              <a:t>KEY</a:t>
            </a:r>
            <a:r>
              <a:rPr lang="en-US" dirty="0">
                <a:latin typeface="Avenir Next" panose="020B0503020202020204" pitchFamily="34" charset="0"/>
              </a:rPr>
              <a:t> </a:t>
            </a:r>
            <a:r>
              <a:rPr lang="en-US" b="1" dirty="0">
                <a:latin typeface="Avenir Next" panose="020B0503020202020204" pitchFamily="34" charset="0"/>
              </a:rPr>
              <a:t>PARTNERS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E7305F-38E1-784F-B60A-43691D930D74}"/>
              </a:ext>
            </a:extLst>
          </p:cNvPr>
          <p:cNvSpPr txBox="1"/>
          <p:nvPr/>
        </p:nvSpPr>
        <p:spPr>
          <a:xfrm>
            <a:off x="2971208" y="2049811"/>
            <a:ext cx="1939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venir Next" panose="020B0503020202020204" pitchFamily="34" charset="0"/>
              </a:rPr>
              <a:t>KEY ACTIVITIES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CA08B44-4EF4-B540-85F6-5C3169847BCC}"/>
              </a:ext>
            </a:extLst>
          </p:cNvPr>
          <p:cNvSpPr txBox="1"/>
          <p:nvPr/>
        </p:nvSpPr>
        <p:spPr>
          <a:xfrm>
            <a:off x="2886148" y="3435588"/>
            <a:ext cx="248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venir Next" panose="020B0503020202020204" pitchFamily="34" charset="0"/>
              </a:rPr>
              <a:t>KEY RESOURCES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BFCDBB-FBC2-E94A-8C5B-7A32647AC0DE}"/>
              </a:ext>
            </a:extLst>
          </p:cNvPr>
          <p:cNvSpPr txBox="1"/>
          <p:nvPr/>
        </p:nvSpPr>
        <p:spPr>
          <a:xfrm>
            <a:off x="2319241" y="4842630"/>
            <a:ext cx="2828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venir Next" panose="020B0503020202020204" pitchFamily="34" charset="0"/>
              </a:rPr>
              <a:t>COST STRUCTURE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01FF31-8490-0B45-8645-2F982E285B29}"/>
              </a:ext>
            </a:extLst>
          </p:cNvPr>
          <p:cNvSpPr txBox="1"/>
          <p:nvPr/>
        </p:nvSpPr>
        <p:spPr>
          <a:xfrm>
            <a:off x="5147929" y="2076487"/>
            <a:ext cx="193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venir Next" panose="020B0503020202020204" pitchFamily="34" charset="0"/>
              </a:rPr>
              <a:t>VALUE PROPOSITION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924F31C-4908-6F4C-852C-11FF241A7E91}"/>
              </a:ext>
            </a:extLst>
          </p:cNvPr>
          <p:cNvSpPr txBox="1"/>
          <p:nvPr/>
        </p:nvSpPr>
        <p:spPr>
          <a:xfrm>
            <a:off x="7779003" y="4851183"/>
            <a:ext cx="3351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venir Next" panose="020B0503020202020204" pitchFamily="34" charset="0"/>
              </a:rPr>
              <a:t>REVENUE STREAMS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40DCE32-D6CF-BC49-AB1F-D725C4AA3BC9}"/>
              </a:ext>
            </a:extLst>
          </p:cNvPr>
          <p:cNvSpPr txBox="1"/>
          <p:nvPr/>
        </p:nvSpPr>
        <p:spPr>
          <a:xfrm>
            <a:off x="7300431" y="3430255"/>
            <a:ext cx="1939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venir Next" panose="020B0503020202020204" pitchFamily="34" charset="0"/>
              </a:rPr>
              <a:t>CHANNELS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ADB1BC8-43CD-C94C-8787-81075A5607CE}"/>
              </a:ext>
            </a:extLst>
          </p:cNvPr>
          <p:cNvSpPr txBox="1"/>
          <p:nvPr/>
        </p:nvSpPr>
        <p:spPr>
          <a:xfrm>
            <a:off x="7324650" y="2076487"/>
            <a:ext cx="193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venir Next" panose="020B0503020202020204" pitchFamily="34" charset="0"/>
              </a:rPr>
              <a:t>CUSTOMER RELATIONSHIP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AC283A3-41D0-074D-B3CA-4FD4546C8DC3}"/>
              </a:ext>
            </a:extLst>
          </p:cNvPr>
          <p:cNvSpPr txBox="1"/>
          <p:nvPr/>
        </p:nvSpPr>
        <p:spPr>
          <a:xfrm>
            <a:off x="9454706" y="2113758"/>
            <a:ext cx="193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venir Next" panose="020B0503020202020204" pitchFamily="34" charset="0"/>
              </a:rPr>
              <a:t>CUSTOMER SEGMENTS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6D8368A4-9ABA-4AF7-9B7F-76BADF001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64" y="702983"/>
            <a:ext cx="10515600" cy="1325563"/>
          </a:xfrm>
        </p:spPr>
        <p:txBody>
          <a:bodyPr/>
          <a:lstStyle/>
          <a:p>
            <a:r>
              <a:rPr lang="en-SG" b="1" dirty="0">
                <a:latin typeface="Avenir Next Medium" panose="020B0503020202020204"/>
              </a:rPr>
              <a:t>Part 2: Business</a:t>
            </a:r>
            <a:r>
              <a:rPr lang="en-SG" b="1" i="0" u="none" strike="noStrike" dirty="0">
                <a:solidFill>
                  <a:srgbClr val="000001"/>
                </a:solidFill>
                <a:effectLst/>
                <a:latin typeface="Avenir Next Medium" panose="020B0503020202020204"/>
              </a:rPr>
              <a:t> Model</a:t>
            </a:r>
            <a:r>
              <a:rPr lang="en-SG" b="1" dirty="0">
                <a:latin typeface="Avenir Next Medium" panose="020B0503020202020204"/>
              </a:rPr>
              <a:t> Canvas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3119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d616b31-0d31-4cef-b767-2673f108f7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5454ABB80164F82DFE75882CAB195" ma:contentTypeVersion="10" ma:contentTypeDescription="Create a new document." ma:contentTypeScope="" ma:versionID="fcdee2380a8f4184b97fe370cad25f63">
  <xsd:schema xmlns:xsd="http://www.w3.org/2001/XMLSchema" xmlns:xs="http://www.w3.org/2001/XMLSchema" xmlns:p="http://schemas.microsoft.com/office/2006/metadata/properties" xmlns:ns2="2d616b31-0d31-4cef-b767-2673f108f713" targetNamespace="http://schemas.microsoft.com/office/2006/metadata/properties" ma:root="true" ma:fieldsID="b08a44720c65c741a3fdc5bab4d80f51" ns2:_="">
    <xsd:import namespace="2d616b31-0d31-4cef-b767-2673f108f7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16b31-0d31-4cef-b767-2673f108f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79B8F9-38C4-41B5-BE44-E25A79FA37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6C7DE9-2B5C-4B8E-BEF3-B48881AC294C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2d616b31-0d31-4cef-b767-2673f108f71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1DAAF9-5BB7-41A4-83BE-4FD1F190F7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16b31-0d31-4cef-b767-2673f108f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24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</vt:lpstr>
      <vt:lpstr>Avenir Next Medium</vt:lpstr>
      <vt:lpstr>Calibri</vt:lpstr>
      <vt:lpstr>Calibri Light</vt:lpstr>
      <vt:lpstr>Verdana</vt:lpstr>
      <vt:lpstr>office theme</vt:lpstr>
      <vt:lpstr>Part 2: Business Model Canvas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Shelby Tee</cp:lastModifiedBy>
  <cp:revision>325</cp:revision>
  <dcterms:created xsi:type="dcterms:W3CDTF">2022-06-03T07:41:45Z</dcterms:created>
  <dcterms:modified xsi:type="dcterms:W3CDTF">2022-06-07T08:18:30Z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0x0101008185454ABB80164F82DFE75882CAB195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