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FE2C4-CE5C-4A53-A1C5-211F5B46DF2C}" type="datetimeFigureOut">
              <a:t>6/7/22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8498-C0C7-47C1-8A34-708F875F6D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80EBA-E42F-8F49-A06A-B53FEBB974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5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ED11-4AF1-2744-8755-655F508E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2933"/>
            <a:ext cx="10515600" cy="132556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rgbClr val="000001"/>
                </a:solidFill>
                <a:latin typeface="Avenir Next Medium" panose="020B0503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257086-D1C4-8846-97E8-77F05FCCBD09}"/>
              </a:ext>
            </a:extLst>
          </p:cNvPr>
          <p:cNvSpPr txBox="1"/>
          <p:nvPr userDrawn="1"/>
        </p:nvSpPr>
        <p:spPr>
          <a:xfrm>
            <a:off x="0" y="6570988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>
                <a:ln>
                  <a:noFill/>
                </a:ln>
                <a:solidFill>
                  <a:schemeClr val="tx1"/>
                </a:solidFill>
                <a:latin typeface="Avenir Next" panose="020B0503020202020204" pitchFamily="34" charset="0"/>
              </a:rPr>
              <a:t>PRIVATE &amp; CONFIDENTIAL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12CBC7F-C4DB-EC4C-965E-ABAF2B8B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8505"/>
            <a:ext cx="10515600" cy="389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600">
                <a:latin typeface="Avenir Next" panose="020B0503020202020204" pitchFamily="34" charset="0"/>
              </a:defRPr>
            </a:lvl1pPr>
            <a:lvl2pPr>
              <a:defRPr sz="1600">
                <a:latin typeface="Avenir Next" panose="020B0503020202020204" pitchFamily="34" charset="0"/>
              </a:defRPr>
            </a:lvl2pPr>
            <a:lvl3pPr>
              <a:defRPr sz="1600">
                <a:latin typeface="Avenir Next" panose="020B0503020202020204" pitchFamily="34" charset="0"/>
              </a:defRPr>
            </a:lvl3pPr>
            <a:lvl4pPr>
              <a:defRPr sz="1600">
                <a:latin typeface="Avenir Next" panose="020B0503020202020204" pitchFamily="34" charset="0"/>
              </a:defRPr>
            </a:lvl4pPr>
            <a:lvl5pPr>
              <a:defRPr sz="160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86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1865351" y="2069098"/>
            <a:ext cx="1726821" cy="1333500"/>
          </a:xfrm>
        </p:spPr>
        <p:txBody>
          <a:bodyPr>
            <a:normAutofit/>
          </a:bodyPr>
          <a:lstStyle>
            <a:lvl1pPr>
              <a:defRPr sz="1867"/>
            </a:lvl1pPr>
          </a:lstStyle>
          <a:p>
            <a:r>
              <a:rPr lang="en-US"/>
              <a:t>Icon</a:t>
            </a: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922868" y="3642784"/>
            <a:ext cx="3763433" cy="2171979"/>
          </a:xfrm>
        </p:spPr>
        <p:txBody>
          <a:bodyPr>
            <a:normAutofit/>
          </a:bodyPr>
          <a:lstStyle>
            <a:lvl1pPr marL="0" indent="0">
              <a:buNone/>
              <a:defRPr sz="1867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1" name="Picture 10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38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60794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F0842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3795" y="1600201"/>
            <a:ext cx="54586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41929-BACD-FE4F-B6DF-4476DB715B3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609600" y="1600201"/>
            <a:ext cx="5359400" cy="4525433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229" y="6356352"/>
            <a:ext cx="164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rgbClr val="000000"/>
                </a:solidFill>
                <a:latin typeface="Verdana"/>
                <a:cs typeface="Verdana"/>
              </a:defRPr>
            </a:lvl1pPr>
          </a:lstStyle>
          <a:p>
            <a:r>
              <a:rPr lang="en-US"/>
              <a:t>DD/MM/YYYY</a:t>
            </a:r>
          </a:p>
        </p:txBody>
      </p:sp>
      <p:pic>
        <p:nvPicPr>
          <p:cNvPr id="10" name="Picture 9" descr="logo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3" b="62667" l="0" r="98500">
                        <a14:foregroundMark x1="10667" y1="43167" x2="15667" y2="57167"/>
                        <a14:foregroundMark x1="11000" y1="41833" x2="8833" y2="42833"/>
                        <a14:foregroundMark x1="11000" y1="40833" x2="10000" y2="41500"/>
                        <a14:foregroundMark x1="27167" y1="46500" x2="27167" y2="46500"/>
                        <a14:foregroundMark x1="30500" y1="49833" x2="30500" y2="49833"/>
                        <a14:foregroundMark x1="37333" y1="47833" x2="37333" y2="47833"/>
                        <a14:foregroundMark x1="41333" y1="50167" x2="41333" y2="50167"/>
                        <a14:foregroundMark x1="47833" y1="49833" x2="47833" y2="49833"/>
                        <a14:foregroundMark x1="52000" y1="47167" x2="52000" y2="47167"/>
                        <a14:foregroundMark x1="58833" y1="49833" x2="58833" y2="49833"/>
                        <a14:foregroundMark x1="64833" y1="49500" x2="64833" y2="49500"/>
                        <a14:foregroundMark x1="71667" y1="48500" x2="71667" y2="48500"/>
                        <a14:foregroundMark x1="76167" y1="49167" x2="76167" y2="49167"/>
                        <a14:foregroundMark x1="83000" y1="49667" x2="83000" y2="49667"/>
                        <a14:foregroundMark x1="87000" y1="51000" x2="87000" y2="51000"/>
                        <a14:foregroundMark x1="93667" y1="49667" x2="93667" y2="49667"/>
                        <a14:foregroundMark x1="13000" y1="58667" x2="14167" y2="58667"/>
                        <a14:foregroundMark x1="12167" y1="59000" x2="12167" y2="59000"/>
                        <a14:backgroundMark x1="60833" y1="49500" x2="60833" y2="49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542" b="35525"/>
          <a:stretch/>
        </p:blipFill>
        <p:spPr>
          <a:xfrm>
            <a:off x="10160000" y="6323617"/>
            <a:ext cx="2032000" cy="547272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36989" y="955244"/>
            <a:ext cx="10972800" cy="522816"/>
          </a:xfrm>
        </p:spPr>
        <p:txBody>
          <a:bodyPr>
            <a:normAutofit/>
          </a:bodyPr>
          <a:lstStyle>
            <a:lvl1pPr marL="0" indent="0">
              <a:buNone/>
              <a:defRPr sz="2133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84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6D8368A4-9ABA-4AF7-9B7F-76BADF001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064" y="702983"/>
            <a:ext cx="10515600" cy="1325563"/>
          </a:xfrm>
        </p:spPr>
        <p:txBody>
          <a:bodyPr/>
          <a:lstStyle/>
          <a:p>
            <a:r>
              <a:rPr lang="en-SG" b="1" dirty="0">
                <a:latin typeface="Avenir Next Medium" panose="020B0503020202020204"/>
              </a:rPr>
              <a:t>Step 1: Identify the 4Ps of your business</a:t>
            </a:r>
            <a:endParaRPr lang="en-SG" dirty="0"/>
          </a:p>
        </p:txBody>
      </p:sp>
      <p:sp>
        <p:nvSpPr>
          <p:cNvPr id="15" name="Rounded Rectangle 32">
            <a:extLst>
              <a:ext uri="{FF2B5EF4-FFF2-40B4-BE49-F238E27FC236}">
                <a16:creationId xmlns:a16="http://schemas.microsoft.com/office/drawing/2014/main" id="{857C02B5-7183-E8A4-2A47-7B3C3CD8A38B}"/>
              </a:ext>
            </a:extLst>
          </p:cNvPr>
          <p:cNvSpPr/>
          <p:nvPr/>
        </p:nvSpPr>
        <p:spPr>
          <a:xfrm>
            <a:off x="389234" y="2040467"/>
            <a:ext cx="5649795" cy="1843584"/>
          </a:xfrm>
          <a:prstGeom prst="roundRect">
            <a:avLst>
              <a:gd name="adj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6" name="Rounded Rectangle 40">
            <a:extLst>
              <a:ext uri="{FF2B5EF4-FFF2-40B4-BE49-F238E27FC236}">
                <a16:creationId xmlns:a16="http://schemas.microsoft.com/office/drawing/2014/main" id="{C885DF80-7000-E994-B60F-045A97CBA138}"/>
              </a:ext>
            </a:extLst>
          </p:cNvPr>
          <p:cNvSpPr/>
          <p:nvPr/>
        </p:nvSpPr>
        <p:spPr>
          <a:xfrm>
            <a:off x="384396" y="1875703"/>
            <a:ext cx="2140730" cy="335360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7" name="Rounded Rectangle 32">
            <a:extLst>
              <a:ext uri="{FF2B5EF4-FFF2-40B4-BE49-F238E27FC236}">
                <a16:creationId xmlns:a16="http://schemas.microsoft.com/office/drawing/2014/main" id="{09225026-E82E-F0C0-E9D8-0485F18E2C73}"/>
              </a:ext>
            </a:extLst>
          </p:cNvPr>
          <p:cNvSpPr/>
          <p:nvPr/>
        </p:nvSpPr>
        <p:spPr>
          <a:xfrm>
            <a:off x="6218904" y="2040466"/>
            <a:ext cx="5649795" cy="1843583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8" name="Rounded Rectangle 40">
            <a:extLst>
              <a:ext uri="{FF2B5EF4-FFF2-40B4-BE49-F238E27FC236}">
                <a16:creationId xmlns:a16="http://schemas.microsoft.com/office/drawing/2014/main" id="{BAB3B425-B80F-382E-4C9B-2F0F4750BC69}"/>
              </a:ext>
            </a:extLst>
          </p:cNvPr>
          <p:cNvSpPr/>
          <p:nvPr/>
        </p:nvSpPr>
        <p:spPr>
          <a:xfrm>
            <a:off x="6221464" y="1875703"/>
            <a:ext cx="2140730" cy="33536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9" name="Rounded Rectangle 32">
            <a:extLst>
              <a:ext uri="{FF2B5EF4-FFF2-40B4-BE49-F238E27FC236}">
                <a16:creationId xmlns:a16="http://schemas.microsoft.com/office/drawing/2014/main" id="{E91AD34F-1306-9AA4-90C2-184906B8831E}"/>
              </a:ext>
            </a:extLst>
          </p:cNvPr>
          <p:cNvSpPr/>
          <p:nvPr/>
        </p:nvSpPr>
        <p:spPr>
          <a:xfrm>
            <a:off x="397831" y="4213229"/>
            <a:ext cx="5649795" cy="1843584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Rounded Rectangle 40">
            <a:extLst>
              <a:ext uri="{FF2B5EF4-FFF2-40B4-BE49-F238E27FC236}">
                <a16:creationId xmlns:a16="http://schemas.microsoft.com/office/drawing/2014/main" id="{F2C6F3BD-726B-98F3-C548-F3262B6D9649}"/>
              </a:ext>
            </a:extLst>
          </p:cNvPr>
          <p:cNvSpPr/>
          <p:nvPr/>
        </p:nvSpPr>
        <p:spPr>
          <a:xfrm>
            <a:off x="400391" y="4048465"/>
            <a:ext cx="2140730" cy="33536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1" name="Rounded Rectangle 32">
            <a:extLst>
              <a:ext uri="{FF2B5EF4-FFF2-40B4-BE49-F238E27FC236}">
                <a16:creationId xmlns:a16="http://schemas.microsoft.com/office/drawing/2014/main" id="{D893FDDB-7F9D-BB5E-1CB9-B3DB08C6DA3E}"/>
              </a:ext>
            </a:extLst>
          </p:cNvPr>
          <p:cNvSpPr/>
          <p:nvPr/>
        </p:nvSpPr>
        <p:spPr>
          <a:xfrm>
            <a:off x="6254696" y="4213229"/>
            <a:ext cx="5649795" cy="184358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2" name="Rounded Rectangle 40">
            <a:extLst>
              <a:ext uri="{FF2B5EF4-FFF2-40B4-BE49-F238E27FC236}">
                <a16:creationId xmlns:a16="http://schemas.microsoft.com/office/drawing/2014/main" id="{1EBC8711-5578-0869-5F2D-57769A2891CB}"/>
              </a:ext>
            </a:extLst>
          </p:cNvPr>
          <p:cNvSpPr/>
          <p:nvPr/>
        </p:nvSpPr>
        <p:spPr>
          <a:xfrm>
            <a:off x="6257256" y="4048465"/>
            <a:ext cx="2140730" cy="33536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B1A3F3-F392-3D61-AAA4-61E6C5A1D35D}"/>
              </a:ext>
            </a:extLst>
          </p:cNvPr>
          <p:cNvSpPr txBox="1"/>
          <p:nvPr/>
        </p:nvSpPr>
        <p:spPr>
          <a:xfrm>
            <a:off x="479530" y="1876051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>
                <a:latin typeface="Avenir Next"/>
              </a:rPr>
              <a:t>PRODUCT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00D219-AE70-C77A-B4BC-3670822FF2A1}"/>
              </a:ext>
            </a:extLst>
          </p:cNvPr>
          <p:cNvSpPr txBox="1"/>
          <p:nvPr/>
        </p:nvSpPr>
        <p:spPr>
          <a:xfrm>
            <a:off x="502922" y="4048813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>
                <a:latin typeface="Avenir Next"/>
              </a:rPr>
              <a:t>PEOPLE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DC622D-4246-61EA-890D-325C7916F2DA}"/>
              </a:ext>
            </a:extLst>
          </p:cNvPr>
          <p:cNvSpPr txBox="1"/>
          <p:nvPr/>
        </p:nvSpPr>
        <p:spPr>
          <a:xfrm>
            <a:off x="6309199" y="1876051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>
                <a:latin typeface="Avenir Next"/>
              </a:rPr>
              <a:t>PROCESS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70A2EE-8401-4E88-1C56-4C9CDEB457B1}"/>
              </a:ext>
            </a:extLst>
          </p:cNvPr>
          <p:cNvSpPr txBox="1"/>
          <p:nvPr/>
        </p:nvSpPr>
        <p:spPr>
          <a:xfrm>
            <a:off x="6300603" y="4048813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>
                <a:latin typeface="Avenir Next"/>
              </a:rPr>
              <a:t>POSITIONING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0F84F0-82BD-F507-C933-CD197986C27B}"/>
              </a:ext>
            </a:extLst>
          </p:cNvPr>
          <p:cNvSpPr txBox="1"/>
          <p:nvPr/>
        </p:nvSpPr>
        <p:spPr>
          <a:xfrm>
            <a:off x="435141" y="2327333"/>
            <a:ext cx="27431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venir Next"/>
              </a:rPr>
              <a:t>What is your product idea?</a:t>
            </a:r>
            <a:endParaRPr lang="en-US" sz="1400" i="1">
              <a:latin typeface="Avenir Next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F7D213-DEB8-03E2-09B6-E32D46A30900}"/>
              </a:ext>
            </a:extLst>
          </p:cNvPr>
          <p:cNvSpPr txBox="1"/>
          <p:nvPr/>
        </p:nvSpPr>
        <p:spPr>
          <a:xfrm>
            <a:off x="502923" y="4500095"/>
            <a:ext cx="27431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venir Next"/>
              </a:rPr>
              <a:t>Who do you want to serve?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5CF66D-6B93-D50D-3655-E169AB6E48B6}"/>
              </a:ext>
            </a:extLst>
          </p:cNvPr>
          <p:cNvSpPr txBox="1"/>
          <p:nvPr/>
        </p:nvSpPr>
        <p:spPr>
          <a:xfrm>
            <a:off x="6309199" y="2282944"/>
            <a:ext cx="484424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venir Next"/>
              </a:rPr>
              <a:t>What processes are required to reach your customers?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B2BCA7-7DC2-2ACD-D04E-98F2780A0D39}"/>
              </a:ext>
            </a:extLst>
          </p:cNvPr>
          <p:cNvSpPr txBox="1"/>
          <p:nvPr/>
        </p:nvSpPr>
        <p:spPr>
          <a:xfrm>
            <a:off x="6300603" y="4500094"/>
            <a:ext cx="484424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venir Next"/>
              </a:rPr>
              <a:t>How will you position your product?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637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d616b31-0d31-4cef-b767-2673f108f7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5454ABB80164F82DFE75882CAB195" ma:contentTypeVersion="10" ma:contentTypeDescription="Create a new document." ma:contentTypeScope="" ma:versionID="fcdee2380a8f4184b97fe370cad25f63">
  <xsd:schema xmlns:xsd="http://www.w3.org/2001/XMLSchema" xmlns:xs="http://www.w3.org/2001/XMLSchema" xmlns:p="http://schemas.microsoft.com/office/2006/metadata/properties" xmlns:ns2="2d616b31-0d31-4cef-b767-2673f108f713" targetNamespace="http://schemas.microsoft.com/office/2006/metadata/properties" ma:root="true" ma:fieldsID="b08a44720c65c741a3fdc5bab4d80f51" ns2:_="">
    <xsd:import namespace="2d616b31-0d31-4cef-b767-2673f108f7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16b31-0d31-4cef-b767-2673f108f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79B8F9-38C4-41B5-BE44-E25A79FA37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6C7DE9-2B5C-4B8E-BEF3-B48881AC294C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2d616b31-0d31-4cef-b767-2673f108f71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1DAAF9-5BB7-41A4-83BE-4FD1F190F7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16b31-0d31-4cef-b767-2673f108f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43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Next</vt:lpstr>
      <vt:lpstr>Avenir Next Medium</vt:lpstr>
      <vt:lpstr>Calibri</vt:lpstr>
      <vt:lpstr>Calibri Light</vt:lpstr>
      <vt:lpstr>Verdana</vt:lpstr>
      <vt:lpstr>office theme</vt:lpstr>
      <vt:lpstr>Step 1: Identify the 4Ps of your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Shelby Tee</cp:lastModifiedBy>
  <cp:revision>323</cp:revision>
  <dcterms:created xsi:type="dcterms:W3CDTF">2022-06-03T07:41:45Z</dcterms:created>
  <dcterms:modified xsi:type="dcterms:W3CDTF">2022-06-07T08:17:57Z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0x0101008185454ABB80164F82DFE75882CAB195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