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0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FE2C4-CE5C-4A53-A1C5-211F5B46DF2C}" type="datetimeFigureOut">
              <a:t>6/7/22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A8498-C0C7-47C1-8A34-708F875F6D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650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80EBA-E42F-8F49-A06A-B53FEBB974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687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4ED11-4AF1-2744-8755-655F508EB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2933"/>
            <a:ext cx="10515600" cy="1325563"/>
          </a:xfrm>
        </p:spPr>
        <p:txBody>
          <a:bodyPr>
            <a:normAutofit/>
          </a:bodyPr>
          <a:lstStyle>
            <a:lvl1pPr>
              <a:defRPr sz="3200" b="0" i="0">
                <a:solidFill>
                  <a:srgbClr val="000001"/>
                </a:solidFill>
                <a:latin typeface="Avenir Next Medium" panose="020B0503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257086-D1C4-8846-97E8-77F05FCCBD09}"/>
              </a:ext>
            </a:extLst>
          </p:cNvPr>
          <p:cNvSpPr txBox="1"/>
          <p:nvPr userDrawn="1"/>
        </p:nvSpPr>
        <p:spPr>
          <a:xfrm>
            <a:off x="0" y="6570988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>
                <a:ln>
                  <a:noFill/>
                </a:ln>
                <a:solidFill>
                  <a:schemeClr val="tx1"/>
                </a:solidFill>
                <a:latin typeface="Avenir Next" panose="020B0503020202020204" pitchFamily="34" charset="0"/>
              </a:rPr>
              <a:t>PRIVATE &amp; CONFIDENTIAL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D12CBC7F-C4DB-EC4C-965E-ABAF2B8B1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8505"/>
            <a:ext cx="10515600" cy="38984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1600">
                <a:latin typeface="Avenir Next" panose="020B0503020202020204" pitchFamily="34" charset="0"/>
              </a:defRPr>
            </a:lvl1pPr>
            <a:lvl2pPr>
              <a:defRPr sz="1600">
                <a:latin typeface="Avenir Next" panose="020B0503020202020204" pitchFamily="34" charset="0"/>
              </a:defRPr>
            </a:lvl2pPr>
            <a:lvl3pPr>
              <a:defRPr sz="1600">
                <a:latin typeface="Avenir Next" panose="020B0503020202020204" pitchFamily="34" charset="0"/>
              </a:defRPr>
            </a:lvl3pPr>
            <a:lvl4pPr>
              <a:defRPr sz="1600">
                <a:latin typeface="Avenir Next" panose="020B0503020202020204" pitchFamily="34" charset="0"/>
              </a:defRPr>
            </a:lvl4pPr>
            <a:lvl5pPr>
              <a:defRPr sz="1600">
                <a:latin typeface="Avenir Next" panose="020B0503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86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41929-BACD-FE4F-B6DF-4476DB715B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1865351" y="2069098"/>
            <a:ext cx="1726821" cy="1333500"/>
          </a:xfrm>
        </p:spPr>
        <p:txBody>
          <a:bodyPr>
            <a:normAutofit/>
          </a:bodyPr>
          <a:lstStyle>
            <a:lvl1pPr>
              <a:defRPr sz="1867"/>
            </a:lvl1pPr>
          </a:lstStyle>
          <a:p>
            <a:r>
              <a:rPr lang="en-US"/>
              <a:t>Icon</a:t>
            </a:r>
          </a:p>
        </p:txBody>
      </p:sp>
      <p:sp>
        <p:nvSpPr>
          <p:cNvPr id="8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922868" y="3642784"/>
            <a:ext cx="3763433" cy="2171979"/>
          </a:xfrm>
        </p:spPr>
        <p:txBody>
          <a:bodyPr>
            <a:normAutofit/>
          </a:bodyPr>
          <a:lstStyle>
            <a:lvl1pPr marL="0" indent="0">
              <a:buNone/>
              <a:defRPr sz="1867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123795" y="1600201"/>
            <a:ext cx="5458604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62229" y="6356352"/>
            <a:ext cx="16446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rgbClr val="000000"/>
                </a:solidFill>
                <a:latin typeface="Verdana"/>
                <a:cs typeface="Verdana"/>
              </a:defRPr>
            </a:lvl1pPr>
          </a:lstStyle>
          <a:p>
            <a:r>
              <a:rPr lang="en-US"/>
              <a:t>DD/MM/YYYY</a:t>
            </a:r>
          </a:p>
        </p:txBody>
      </p:sp>
      <p:pic>
        <p:nvPicPr>
          <p:cNvPr id="11" name="Picture 10" descr="logo.png"/>
          <p:cNvPicPr>
            <a:picLocks noChangeAspect="1"/>
          </p:cNvPicPr>
          <p:nvPr userDrawn="1"/>
        </p:nvPicPr>
        <p:blipFill rotWithShape="1"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9333" b="62667" l="0" r="98500">
                        <a14:foregroundMark x1="10667" y1="43167" x2="15667" y2="57167"/>
                        <a14:foregroundMark x1="11000" y1="41833" x2="8833" y2="42833"/>
                        <a14:foregroundMark x1="11000" y1="40833" x2="10000" y2="41500"/>
                        <a14:foregroundMark x1="27167" y1="46500" x2="27167" y2="46500"/>
                        <a14:foregroundMark x1="30500" y1="49833" x2="30500" y2="49833"/>
                        <a14:foregroundMark x1="37333" y1="47833" x2="37333" y2="47833"/>
                        <a14:foregroundMark x1="41333" y1="50167" x2="41333" y2="50167"/>
                        <a14:foregroundMark x1="47833" y1="49833" x2="47833" y2="49833"/>
                        <a14:foregroundMark x1="52000" y1="47167" x2="52000" y2="47167"/>
                        <a14:foregroundMark x1="58833" y1="49833" x2="58833" y2="49833"/>
                        <a14:foregroundMark x1="64833" y1="49500" x2="64833" y2="49500"/>
                        <a14:foregroundMark x1="71667" y1="48500" x2="71667" y2="48500"/>
                        <a14:foregroundMark x1="76167" y1="49167" x2="76167" y2="49167"/>
                        <a14:foregroundMark x1="83000" y1="49667" x2="83000" y2="49667"/>
                        <a14:foregroundMark x1="87000" y1="51000" x2="87000" y2="51000"/>
                        <a14:foregroundMark x1="93667" y1="49667" x2="93667" y2="49667"/>
                        <a14:foregroundMark x1="13000" y1="58667" x2="14167" y2="58667"/>
                        <a14:foregroundMark x1="12167" y1="59000" x2="12167" y2="59000"/>
                        <a14:backgroundMark x1="60833" y1="49500" x2="60833" y2="49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7542" b="35525"/>
          <a:stretch/>
        </p:blipFill>
        <p:spPr>
          <a:xfrm>
            <a:off x="10160000" y="6323617"/>
            <a:ext cx="2032000" cy="547272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607940"/>
          </a:xfrm>
        </p:spPr>
        <p:txBody>
          <a:bodyPr>
            <a:normAutofit/>
          </a:bodyPr>
          <a:lstStyle>
            <a:lvl1pPr algn="l">
              <a:defRPr sz="3400" b="0">
                <a:solidFill>
                  <a:srgbClr val="F0842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5"/>
          </p:nvPr>
        </p:nvSpPr>
        <p:spPr>
          <a:xfrm>
            <a:off x="636989" y="955244"/>
            <a:ext cx="10972800" cy="522816"/>
          </a:xfrm>
        </p:spPr>
        <p:txBody>
          <a:bodyPr>
            <a:normAutofit/>
          </a:bodyPr>
          <a:lstStyle>
            <a:lvl1pPr marL="0" indent="0">
              <a:buNone/>
              <a:defRPr sz="2133" i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386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607940"/>
          </a:xfrm>
        </p:spPr>
        <p:txBody>
          <a:bodyPr>
            <a:normAutofit/>
          </a:bodyPr>
          <a:lstStyle>
            <a:lvl1pPr algn="l">
              <a:defRPr sz="3400" b="0">
                <a:solidFill>
                  <a:srgbClr val="F0842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3795" y="1600201"/>
            <a:ext cx="5458604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41929-BACD-FE4F-B6DF-4476DB715B3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3"/>
          </p:nvPr>
        </p:nvSpPr>
        <p:spPr>
          <a:xfrm>
            <a:off x="609600" y="1600201"/>
            <a:ext cx="5359400" cy="4525433"/>
          </a:xfrm>
        </p:spPr>
        <p:txBody>
          <a:bodyPr/>
          <a:lstStyle/>
          <a:p>
            <a:r>
              <a:rPr lang="en-US"/>
              <a:t>Click icon to add chart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229" y="6356352"/>
            <a:ext cx="16446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rgbClr val="000000"/>
                </a:solidFill>
                <a:latin typeface="Verdana"/>
                <a:cs typeface="Verdana"/>
              </a:defRPr>
            </a:lvl1pPr>
          </a:lstStyle>
          <a:p>
            <a:r>
              <a:rPr lang="en-US"/>
              <a:t>DD/MM/YYYY</a:t>
            </a:r>
          </a:p>
        </p:txBody>
      </p:sp>
      <p:pic>
        <p:nvPicPr>
          <p:cNvPr id="10" name="Picture 9" descr="logo.png"/>
          <p:cNvPicPr>
            <a:picLocks noChangeAspect="1"/>
          </p:cNvPicPr>
          <p:nvPr userDrawn="1"/>
        </p:nvPicPr>
        <p:blipFill rotWithShape="1"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9333" b="62667" l="0" r="98500">
                        <a14:foregroundMark x1="10667" y1="43167" x2="15667" y2="57167"/>
                        <a14:foregroundMark x1="11000" y1="41833" x2="8833" y2="42833"/>
                        <a14:foregroundMark x1="11000" y1="40833" x2="10000" y2="41500"/>
                        <a14:foregroundMark x1="27167" y1="46500" x2="27167" y2="46500"/>
                        <a14:foregroundMark x1="30500" y1="49833" x2="30500" y2="49833"/>
                        <a14:foregroundMark x1="37333" y1="47833" x2="37333" y2="47833"/>
                        <a14:foregroundMark x1="41333" y1="50167" x2="41333" y2="50167"/>
                        <a14:foregroundMark x1="47833" y1="49833" x2="47833" y2="49833"/>
                        <a14:foregroundMark x1="52000" y1="47167" x2="52000" y2="47167"/>
                        <a14:foregroundMark x1="58833" y1="49833" x2="58833" y2="49833"/>
                        <a14:foregroundMark x1="64833" y1="49500" x2="64833" y2="49500"/>
                        <a14:foregroundMark x1="71667" y1="48500" x2="71667" y2="48500"/>
                        <a14:foregroundMark x1="76167" y1="49167" x2="76167" y2="49167"/>
                        <a14:foregroundMark x1="83000" y1="49667" x2="83000" y2="49667"/>
                        <a14:foregroundMark x1="87000" y1="51000" x2="87000" y2="51000"/>
                        <a14:foregroundMark x1="93667" y1="49667" x2="93667" y2="49667"/>
                        <a14:foregroundMark x1="13000" y1="58667" x2="14167" y2="58667"/>
                        <a14:foregroundMark x1="12167" y1="59000" x2="12167" y2="59000"/>
                        <a14:backgroundMark x1="60833" y1="49500" x2="60833" y2="49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7542" b="35525"/>
          <a:stretch/>
        </p:blipFill>
        <p:spPr>
          <a:xfrm>
            <a:off x="10160000" y="6323617"/>
            <a:ext cx="2032000" cy="547272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636989" y="955244"/>
            <a:ext cx="10972800" cy="522816"/>
          </a:xfrm>
        </p:spPr>
        <p:txBody>
          <a:bodyPr>
            <a:normAutofit/>
          </a:bodyPr>
          <a:lstStyle>
            <a:lvl1pPr marL="0" indent="0">
              <a:buNone/>
              <a:defRPr sz="2133" i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846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>
            <a:extLst>
              <a:ext uri="{FF2B5EF4-FFF2-40B4-BE49-F238E27FC236}">
                <a16:creationId xmlns:a16="http://schemas.microsoft.com/office/drawing/2014/main" id="{6D8368A4-9ABA-4AF7-9B7F-76BADF001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064" y="702983"/>
            <a:ext cx="10515600" cy="1325563"/>
          </a:xfrm>
        </p:spPr>
        <p:txBody>
          <a:bodyPr/>
          <a:lstStyle/>
          <a:p>
            <a:r>
              <a:rPr lang="en-SG" b="1" dirty="0">
                <a:latin typeface="Avenir Next Medium" panose="020B0503020202020204"/>
              </a:rPr>
              <a:t>Step 2: Identify Problems and Solutions</a:t>
            </a:r>
            <a:endParaRPr lang="en-SG" dirty="0"/>
          </a:p>
        </p:txBody>
      </p:sp>
      <p:sp>
        <p:nvSpPr>
          <p:cNvPr id="2" name="Rounded Rectangle 5">
            <a:extLst>
              <a:ext uri="{FF2B5EF4-FFF2-40B4-BE49-F238E27FC236}">
                <a16:creationId xmlns:a16="http://schemas.microsoft.com/office/drawing/2014/main" id="{87EE63B2-17CB-E7B3-2FB6-E2577280C619}"/>
              </a:ext>
            </a:extLst>
          </p:cNvPr>
          <p:cNvSpPr/>
          <p:nvPr/>
        </p:nvSpPr>
        <p:spPr>
          <a:xfrm>
            <a:off x="1733366" y="2289125"/>
            <a:ext cx="4055723" cy="3893906"/>
          </a:xfrm>
          <a:prstGeom prst="roundRect">
            <a:avLst>
              <a:gd name="adj" fmla="val 848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tx1"/>
                </a:solidFill>
                <a:latin typeface="Avenir Next"/>
              </a:rPr>
              <a:t>PROBLEMS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Rounded Rectangle 6">
            <a:extLst>
              <a:ext uri="{FF2B5EF4-FFF2-40B4-BE49-F238E27FC236}">
                <a16:creationId xmlns:a16="http://schemas.microsoft.com/office/drawing/2014/main" id="{1B255FE5-F30D-ABA9-AEAD-97BBB228CE27}"/>
              </a:ext>
            </a:extLst>
          </p:cNvPr>
          <p:cNvSpPr/>
          <p:nvPr/>
        </p:nvSpPr>
        <p:spPr>
          <a:xfrm>
            <a:off x="6094413" y="2303921"/>
            <a:ext cx="4048325" cy="3893906"/>
          </a:xfrm>
          <a:prstGeom prst="roundRect">
            <a:avLst>
              <a:gd name="adj" fmla="val 8480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tx1"/>
                </a:solidFill>
                <a:latin typeface="Avenir Next"/>
              </a:rPr>
              <a:t>SOLUTIONS</a:t>
            </a:r>
          </a:p>
        </p:txBody>
      </p:sp>
      <p:sp>
        <p:nvSpPr>
          <p:cNvPr id="4" name="Rounded Rectangle 13">
            <a:extLst>
              <a:ext uri="{FF2B5EF4-FFF2-40B4-BE49-F238E27FC236}">
                <a16:creationId xmlns:a16="http://schemas.microsoft.com/office/drawing/2014/main" id="{ACC00EF8-C12C-D079-2473-DF7BE70B2925}"/>
              </a:ext>
            </a:extLst>
          </p:cNvPr>
          <p:cNvSpPr/>
          <p:nvPr/>
        </p:nvSpPr>
        <p:spPr>
          <a:xfrm>
            <a:off x="2297127" y="3966061"/>
            <a:ext cx="2938267" cy="1771066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400" dirty="0">
              <a:solidFill>
                <a:schemeClr val="tx1"/>
              </a:solidFill>
              <a:latin typeface="Avenir Next"/>
              <a:cs typeface="Calibri"/>
            </a:endParaRPr>
          </a:p>
        </p:txBody>
      </p:sp>
      <p:sp>
        <p:nvSpPr>
          <p:cNvPr id="5" name="Rounded Rectangle 13">
            <a:extLst>
              <a:ext uri="{FF2B5EF4-FFF2-40B4-BE49-F238E27FC236}">
                <a16:creationId xmlns:a16="http://schemas.microsoft.com/office/drawing/2014/main" id="{39DD5EDD-3ACB-3BDA-399E-4725A4578408}"/>
              </a:ext>
            </a:extLst>
          </p:cNvPr>
          <p:cNvSpPr/>
          <p:nvPr/>
        </p:nvSpPr>
        <p:spPr>
          <a:xfrm>
            <a:off x="6647185" y="3966061"/>
            <a:ext cx="2938267" cy="1771066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400" dirty="0">
              <a:solidFill>
                <a:schemeClr val="tx1"/>
              </a:solidFill>
              <a:latin typeface="Avenir Next"/>
              <a:cs typeface="Calibri"/>
            </a:endParaRPr>
          </a:p>
        </p:txBody>
      </p:sp>
      <p:sp>
        <p:nvSpPr>
          <p:cNvPr id="6" name="Rounded Rectangle 13">
            <a:extLst>
              <a:ext uri="{FF2B5EF4-FFF2-40B4-BE49-F238E27FC236}">
                <a16:creationId xmlns:a16="http://schemas.microsoft.com/office/drawing/2014/main" id="{EB5D56F6-3CC7-4C6F-651D-0E70DDB5C25C}"/>
              </a:ext>
            </a:extLst>
          </p:cNvPr>
          <p:cNvSpPr/>
          <p:nvPr/>
        </p:nvSpPr>
        <p:spPr>
          <a:xfrm>
            <a:off x="2297127" y="2878546"/>
            <a:ext cx="2938267" cy="71314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SG" sz="1100" i="1" dirty="0">
                <a:solidFill>
                  <a:schemeClr val="tx1"/>
                </a:solidFill>
                <a:latin typeface="Avenir Next"/>
                <a:ea typeface="+mn-lt"/>
                <a:cs typeface="+mn-lt"/>
              </a:rPr>
              <a:t>List your customers main problems or pain points</a:t>
            </a:r>
            <a:endParaRPr lang="en-US" i="1" dirty="0">
              <a:solidFill>
                <a:schemeClr val="tx1"/>
              </a:solidFill>
              <a:latin typeface="Avenir Next"/>
              <a:cs typeface="Calibri"/>
            </a:endParaRPr>
          </a:p>
        </p:txBody>
      </p:sp>
      <p:sp>
        <p:nvSpPr>
          <p:cNvPr id="8" name="Rounded Rectangle 13">
            <a:extLst>
              <a:ext uri="{FF2B5EF4-FFF2-40B4-BE49-F238E27FC236}">
                <a16:creationId xmlns:a16="http://schemas.microsoft.com/office/drawing/2014/main" id="{CB7A3A04-F884-5E52-E7C5-182CEC6E902B}"/>
              </a:ext>
            </a:extLst>
          </p:cNvPr>
          <p:cNvSpPr/>
          <p:nvPr/>
        </p:nvSpPr>
        <p:spPr>
          <a:xfrm>
            <a:off x="6647185" y="2878546"/>
            <a:ext cx="2938267" cy="71314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8575"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SG" sz="1100" i="1" dirty="0">
                <a:solidFill>
                  <a:schemeClr val="tx1"/>
                </a:solidFill>
                <a:latin typeface="Avenir Next"/>
                <a:ea typeface="+mn-lt"/>
                <a:cs typeface="+mn-lt"/>
              </a:rPr>
              <a:t>List your products or services' main features</a:t>
            </a:r>
            <a:endParaRPr lang="en-US" i="1" dirty="0">
              <a:solidFill>
                <a:schemeClr val="tx1"/>
              </a:solidFill>
              <a:latin typeface="Avenir Nex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6709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2d616b31-0d31-4cef-b767-2673f108f71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85454ABB80164F82DFE75882CAB195" ma:contentTypeVersion="10" ma:contentTypeDescription="Create a new document." ma:contentTypeScope="" ma:versionID="fcdee2380a8f4184b97fe370cad25f63">
  <xsd:schema xmlns:xsd="http://www.w3.org/2001/XMLSchema" xmlns:xs="http://www.w3.org/2001/XMLSchema" xmlns:p="http://schemas.microsoft.com/office/2006/metadata/properties" xmlns:ns2="2d616b31-0d31-4cef-b767-2673f108f713" targetNamespace="http://schemas.microsoft.com/office/2006/metadata/properties" ma:root="true" ma:fieldsID="b08a44720c65c741a3fdc5bab4d80f51" ns2:_="">
    <xsd:import namespace="2d616b31-0d31-4cef-b767-2673f108f7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616b31-0d31-4cef-b767-2673f108f7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479B8F9-38C4-41B5-BE44-E25A79FA377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6C7DE9-2B5C-4B8E-BEF3-B48881AC294C}">
  <ds:schemaRefs>
    <ds:schemaRef ds:uri="http://www.w3.org/XML/1998/namespace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2d616b31-0d31-4cef-b767-2673f108f713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C1DAAF9-5BB7-41A4-83BE-4FD1F190F7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616b31-0d31-4cef-b767-2673f108f7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26</Words>
  <Application>Microsoft Macintosh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Avenir Next</vt:lpstr>
      <vt:lpstr>Avenir Next Medium</vt:lpstr>
      <vt:lpstr>Calibri</vt:lpstr>
      <vt:lpstr>Calibri Light</vt:lpstr>
      <vt:lpstr>Verdana</vt:lpstr>
      <vt:lpstr>office theme</vt:lpstr>
      <vt:lpstr>Step 2: Identify Problems and Solutions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Shelby Tee</cp:lastModifiedBy>
  <cp:revision>324</cp:revision>
  <dcterms:created xsi:type="dcterms:W3CDTF">2022-06-03T07:41:45Z</dcterms:created>
  <dcterms:modified xsi:type="dcterms:W3CDTF">2022-06-07T08:18:10Z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0x0101008185454ABB80164F82DFE75882CAB195</vt:lpwstr>
  </property>
  <property fmtid="{D5CDD505-2E9C-101B-9397-08002B2CF9AE}" pid="3" name="_SourceUrl">
    <vt:lpwstr/>
  </property>
  <property fmtid="{D5CDD505-2E9C-101B-9397-08002B2CF9AE}" pid="4" name="_SharedFileIndex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</Properties>
</file>